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2" r:id="rId3"/>
  </p:sldMasterIdLst>
  <p:notesMasterIdLst>
    <p:notesMasterId r:id="rId5"/>
  </p:notesMasterIdLst>
  <p:handoutMasterIdLst>
    <p:handoutMasterId r:id="rId22"/>
  </p:handoutMasterIdLst>
  <p:sldIdLst>
    <p:sldId id="4804" r:id="rId4"/>
    <p:sldId id="4839" r:id="rId6"/>
    <p:sldId id="4841" r:id="rId7"/>
    <p:sldId id="4716" r:id="rId8"/>
    <p:sldId id="4847" r:id="rId9"/>
    <p:sldId id="4842" r:id="rId10"/>
    <p:sldId id="4664" r:id="rId11"/>
    <p:sldId id="4846" r:id="rId12"/>
    <p:sldId id="4856" r:id="rId13"/>
    <p:sldId id="4853" r:id="rId14"/>
    <p:sldId id="4861" r:id="rId15"/>
    <p:sldId id="4862" r:id="rId16"/>
    <p:sldId id="4843" r:id="rId17"/>
    <p:sldId id="4715" r:id="rId18"/>
    <p:sldId id="4844" r:id="rId19"/>
    <p:sldId id="4857" r:id="rId20"/>
    <p:sldId id="4860" r:id="rId21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028AECB-FB19-455F-8496-6521878408B6}">
          <p14:sldIdLst>
            <p14:sldId id="4804"/>
            <p14:sldId id="4839"/>
            <p14:sldId id="4841"/>
            <p14:sldId id="4716"/>
            <p14:sldId id="4847"/>
            <p14:sldId id="4842"/>
            <p14:sldId id="4664"/>
            <p14:sldId id="4846"/>
            <p14:sldId id="4856"/>
            <p14:sldId id="4853"/>
            <p14:sldId id="4861"/>
            <p14:sldId id="4862"/>
            <p14:sldId id="4843"/>
            <p14:sldId id="4715"/>
            <p14:sldId id="4844"/>
            <p14:sldId id="4857"/>
            <p14:sldId id="486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E4C3"/>
    <a:srgbClr val="329589"/>
    <a:srgbClr val="8DB04B"/>
    <a:srgbClr val="A47291"/>
    <a:srgbClr val="4A6644"/>
    <a:srgbClr val="486041"/>
    <a:srgbClr val="134B73"/>
    <a:srgbClr val="73A6A3"/>
    <a:srgbClr val="FBB80D"/>
    <a:srgbClr val="ED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2" autoAdjust="0"/>
    <p:restoredTop sz="84984" autoAdjust="0"/>
  </p:normalViewPr>
  <p:slideViewPr>
    <p:cSldViewPr>
      <p:cViewPr>
        <p:scale>
          <a:sx n="75" d="100"/>
          <a:sy n="75" d="100"/>
        </p:scale>
        <p:origin x="-1248" y="272"/>
      </p:cViewPr>
      <p:guideLst>
        <p:guide orient="horz" pos="328"/>
        <p:guide pos="4032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4350"/>
            <a:ext cx="4570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8AECE9-5176-4E57-B4C4-570EB4C2C33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2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D87B8-9A4B-45E2-BBE5-FB86ADE287A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AA611-6692-4583-86AB-5AB9B972BD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2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2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620A9-DA74-42BF-9043-257E1E6360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85759F-E270-46AF-BBBD-F20907FA53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 advTm="2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" y="0"/>
            <a:ext cx="12858045" cy="72326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slow" advTm="2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620A9-DA74-42BF-9043-257E1E6360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85759F-E270-46AF-BBBD-F20907FA53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ransition spd="slow" advTm="2000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3" Type="http://schemas.openxmlformats.org/officeDocument/2006/relationships/image" Target="../media/image2.tiff"/><Relationship Id="rId2" Type="http://schemas.openxmlformats.org/officeDocument/2006/relationships/image" Target="../media/image3.jpeg"/><Relationship Id="rId1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oleObject" Target="../embeddings/oleObject1.bin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2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tiff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1.xml"/><Relationship Id="rId10" Type="http://schemas.openxmlformats.org/officeDocument/2006/relationships/image" Target="../media/image16.pn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" y="0"/>
            <a:ext cx="12858045" cy="7232650"/>
          </a:xfrm>
          <a:prstGeom prst="rect">
            <a:avLst/>
          </a:prstGeom>
        </p:spPr>
      </p:pic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3191882" y="4379177"/>
            <a:ext cx="647427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工作汇报</a:t>
            </a:r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工作总结</a:t>
            </a:r>
            <a:endParaRPr lang="en-US" altLang="zh-CN" sz="1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524365" y="2178508"/>
            <a:ext cx="1180931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基于数字全息的水稻选种分析系统</a:t>
            </a:r>
            <a:endParaRPr lang="en-US" altLang="zh-CN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3722600" y="4906831"/>
            <a:ext cx="5412842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800" dirty="0">
                <a:solidFill>
                  <a:schemeClr val="bg1"/>
                </a:solidFill>
                <a:cs typeface="Arial" panose="020B0604020202020204" pitchFamily="34" charset="0"/>
              </a:rPr>
              <a:t>汇报人：刘晓聪   </a:t>
            </a:r>
            <a:r>
              <a:rPr lang="en-US" altLang="zh-CN" sz="1800" dirty="0">
                <a:solidFill>
                  <a:schemeClr val="bg1"/>
                </a:solidFill>
                <a:cs typeface="Arial" panose="020B0604020202020204" pitchFamily="34" charset="0"/>
              </a:rPr>
              <a:t>Xiaocong Liu</a:t>
            </a:r>
            <a:endParaRPr lang="en-US" altLang="zh-CN" sz="1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2908720" y="220610"/>
            <a:ext cx="704060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2016-2017</a:t>
            </a:r>
            <a:endParaRPr lang="en-US" altLang="zh-CN" sz="20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3163298" y="3692732"/>
            <a:ext cx="647427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SRT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结题汇报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PPT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99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00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99"/>
                            </p:stCondLst>
                            <p:childTnLst>
                              <p:par>
                                <p:cTn id="4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399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899"/>
                            </p:stCondLst>
                            <p:childTnLst>
                              <p:par>
                                <p:cTn id="5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6" grpId="0"/>
      <p:bldP spid="16" grpId="1"/>
      <p:bldP spid="17" grpId="0" bldLvl="0" animBg="1"/>
      <p:bldP spid="18" grpId="0"/>
      <p:bldP spid="18" grpId="1"/>
      <p:bldP spid="8" grpId="0"/>
      <p:bldP spid="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7" name="矩形 66"/>
          <p:cNvSpPr/>
          <p:nvPr/>
        </p:nvSpPr>
        <p:spPr>
          <a:xfrm>
            <a:off x="5360697" y="3939390"/>
            <a:ext cx="2141019" cy="2244027"/>
          </a:xfrm>
          <a:prstGeom prst="rect">
            <a:avLst/>
          </a:prstGeom>
          <a:blipFill dpi="0" rotWithShape="1">
            <a:blip r:embed="rId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Rectangle 33"/>
          <p:cNvSpPr/>
          <p:nvPr/>
        </p:nvSpPr>
        <p:spPr>
          <a:xfrm>
            <a:off x="932170" y="1632877"/>
            <a:ext cx="2144681" cy="2244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全息图</a:t>
            </a:r>
            <a:endParaRPr lang="id-ID" sz="4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Rectangle 34"/>
          <p:cNvSpPr/>
          <p:nvPr/>
        </p:nvSpPr>
        <p:spPr>
          <a:xfrm>
            <a:off x="5358647" y="1632877"/>
            <a:ext cx="2144681" cy="2244027"/>
          </a:xfrm>
          <a:prstGeom prst="rect">
            <a:avLst/>
          </a:prstGeom>
          <a:blipFill dpi="0"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569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Text Placeholder 32"/>
          <p:cNvSpPr txBox="1"/>
          <p:nvPr/>
        </p:nvSpPr>
        <p:spPr>
          <a:xfrm>
            <a:off x="3387645" y="2320181"/>
            <a:ext cx="1590846" cy="242823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TextBox 8"/>
          <p:cNvSpPr txBox="1"/>
          <p:nvPr/>
        </p:nvSpPr>
        <p:spPr>
          <a:xfrm>
            <a:off x="4454798" y="284212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SRT</a:t>
            </a: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结题汇报</a:t>
            </a:r>
            <a:endParaRPr lang="zh-CN" altLang="en-US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81" name="直接连接符 80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410" y="3937795"/>
            <a:ext cx="2147306" cy="224402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584" y="1632874"/>
            <a:ext cx="2139132" cy="22440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101" y="1632874"/>
            <a:ext cx="2175412" cy="222973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4420" y="3937794"/>
            <a:ext cx="2165093" cy="2244027"/>
          </a:xfrm>
          <a:prstGeom prst="rect">
            <a:avLst/>
          </a:prstGeom>
        </p:spPr>
      </p:pic>
    </p:spTree>
  </p:cSld>
  <p:clrMapOvr>
    <a:masterClrMapping/>
  </p:clrMapOvr>
  <p:transition spd="slow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9" grpId="0" animBg="1"/>
      <p:bldP spid="7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8"/>
          <p:cNvSpPr txBox="1"/>
          <p:nvPr/>
        </p:nvSpPr>
        <p:spPr>
          <a:xfrm>
            <a:off x="4454798" y="172013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SRT</a:t>
            </a: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结题汇报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tangle 1"/>
          <p:cNvSpPr>
            <a:spLocks noChangeArrowheads="1"/>
          </p:cNvSpPr>
          <p:nvPr/>
        </p:nvSpPr>
        <p:spPr bwMode="auto">
          <a:xfrm>
            <a:off x="0" y="0"/>
            <a:ext cx="128587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09295" y="787566"/>
            <a:ext cx="6048672" cy="6282730"/>
          </a:xfrm>
          <a:prstGeom prst="rect">
            <a:avLst/>
          </a:prstGeom>
        </p:spPr>
      </p:pic>
      <p:sp>
        <p:nvSpPr>
          <p:cNvPr id="55" name="Rectangle 33"/>
          <p:cNvSpPr/>
          <p:nvPr/>
        </p:nvSpPr>
        <p:spPr>
          <a:xfrm>
            <a:off x="932170" y="1632877"/>
            <a:ext cx="2904917" cy="2244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三维重建流程图</a:t>
            </a:r>
            <a:endParaRPr lang="id-ID" sz="4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0082" y="787566"/>
            <a:ext cx="6798668" cy="6445084"/>
          </a:xfrm>
          <a:prstGeom prst="rect">
            <a:avLst/>
          </a:prstGeom>
        </p:spPr>
      </p:pic>
      <p:sp>
        <p:nvSpPr>
          <p:cNvPr id="3" name="TextBox 8"/>
          <p:cNvSpPr txBox="1"/>
          <p:nvPr/>
        </p:nvSpPr>
        <p:spPr>
          <a:xfrm>
            <a:off x="4454798" y="172013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SRT</a:t>
            </a: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结题汇报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0"/>
            <a:ext cx="128587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Rectangle 33"/>
          <p:cNvSpPr/>
          <p:nvPr/>
        </p:nvSpPr>
        <p:spPr>
          <a:xfrm>
            <a:off x="932170" y="1632877"/>
            <a:ext cx="2904917" cy="2244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三维重建结果</a:t>
            </a:r>
            <a:endParaRPr lang="id-ID" sz="4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38958" y="3493258"/>
            <a:ext cx="4380840" cy="96991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16" tIns="36357" rIns="72716" bIns="36357" rtlCol="0" anchor="ctr"/>
          <a:lstStyle/>
          <a:p>
            <a:pPr algn="ctr"/>
            <a:endParaRPr lang="zh-CN" altLang="en-US" sz="15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93" y="2214972"/>
            <a:ext cx="1020367" cy="10203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541" y="3624146"/>
            <a:ext cx="2535673" cy="7081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经费使用情况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Use the Funds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2000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2108895" y="854938"/>
            <a:ext cx="4028238" cy="2890627"/>
          </a:xfrm>
          <a:prstGeom prst="rect">
            <a:avLst/>
          </a:prstGeom>
          <a:blipFill dpi="0" rotWithShape="1">
            <a:blip r:embed="rId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37133" y="854508"/>
            <a:ext cx="4028238" cy="2890627"/>
          </a:xfrm>
          <a:prstGeom prst="rect">
            <a:avLst/>
          </a:prstGeom>
          <a:solidFill>
            <a:schemeClr val="accent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08895" y="3745135"/>
            <a:ext cx="4028238" cy="289062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37133" y="3744705"/>
            <a:ext cx="4028238" cy="2890627"/>
          </a:xfrm>
          <a:prstGeom prst="rect">
            <a:avLst/>
          </a:prstGeom>
          <a:blipFill dpi="0"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3"/>
          <p:cNvSpPr>
            <a:spLocks noChangeArrowheads="1"/>
          </p:cNvSpPr>
          <p:nvPr/>
        </p:nvSpPr>
        <p:spPr bwMode="auto">
          <a:xfrm>
            <a:off x="6844198" y="1630280"/>
            <a:ext cx="311950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校资助：</a:t>
            </a:r>
            <a:r>
              <a:rPr lang="en-US" altLang="zh-CN" sz="360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1200</a:t>
            </a:r>
            <a:endParaRPr lang="zh-CN" altLang="en-US" sz="16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3"/>
          <p:cNvSpPr>
            <a:spLocks noChangeArrowheads="1"/>
          </p:cNvSpPr>
          <p:nvPr/>
        </p:nvSpPr>
        <p:spPr bwMode="auto">
          <a:xfrm>
            <a:off x="2608151" y="4751311"/>
            <a:ext cx="302972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主要用于实验材料、实验处理用具以及学习材料</a:t>
            </a:r>
            <a:endParaRPr lang="zh-CN" altLang="en-US" sz="100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SRT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结题汇报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 spd="slow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4" grpId="0" animBg="1"/>
      <p:bldP spid="14" grpId="1" animBg="1"/>
      <p:bldP spid="16" grpId="0" animBg="1"/>
      <p:bldP spid="16" grpId="1" animBg="1"/>
      <p:bldP spid="17" grpId="0" animBg="1"/>
      <p:bldP spid="17" grpId="1" animBg="1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38958" y="3493258"/>
            <a:ext cx="4380840" cy="969916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16" tIns="36357" rIns="72716" bIns="36357" rtlCol="0" anchor="ctr"/>
          <a:lstStyle/>
          <a:p>
            <a:pPr algn="ctr"/>
            <a:endParaRPr lang="zh-CN" altLang="en-US" sz="15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93" y="2214972"/>
            <a:ext cx="1020367" cy="102036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541" y="3624146"/>
            <a:ext cx="2535673" cy="7081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项目总结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Project Summary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2000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2800" y="4511230"/>
            <a:ext cx="5579623" cy="20574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8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1167" y="1374769"/>
            <a:ext cx="5574784" cy="3069997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8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64973" y="4511227"/>
            <a:ext cx="5580588" cy="20574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8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16"/>
          <p:cNvSpPr txBox="1"/>
          <p:nvPr/>
        </p:nvSpPr>
        <p:spPr>
          <a:xfrm>
            <a:off x="886327" y="4665452"/>
            <a:ext cx="5539978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在项目进行的过程中，不断的充实自己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的知识面是最为重要的，当遇到瓶颈期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的时候及时与老师沟通，通过本次的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SRT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经历，让我多少了解了关于科研方面的流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程。相信对以后会有很大的帮助。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8"/>
          <p:cNvSpPr txBox="1"/>
          <p:nvPr/>
        </p:nvSpPr>
        <p:spPr>
          <a:xfrm>
            <a:off x="4454798" y="172013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SRT</a:t>
            </a: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结题汇报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47" r="14347"/>
          <a:stretch>
            <a:fillRect/>
          </a:stretch>
        </p:blipFill>
        <p:spPr>
          <a:xfrm>
            <a:off x="812800" y="1386450"/>
            <a:ext cx="5579623" cy="3013513"/>
          </a:xfrm>
          <a:custGeom>
            <a:avLst/>
            <a:gdLst>
              <a:gd name="connsiteX0" fmla="*/ 0 w 4905375"/>
              <a:gd name="connsiteY0" fmla="*/ 0 h 6858000"/>
              <a:gd name="connsiteX1" fmla="*/ 4905375 w 4905375"/>
              <a:gd name="connsiteY1" fmla="*/ 0 h 6858000"/>
              <a:gd name="connsiteX2" fmla="*/ 4905375 w 4905375"/>
              <a:gd name="connsiteY2" fmla="*/ 6858000 h 6858000"/>
              <a:gd name="connsiteX3" fmla="*/ 0 w 490537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5375" h="6858000">
                <a:moveTo>
                  <a:pt x="0" y="0"/>
                </a:moveTo>
                <a:lnTo>
                  <a:pt x="4905375" y="0"/>
                </a:lnTo>
                <a:lnTo>
                  <a:pt x="490537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矩形 23"/>
          <p:cNvSpPr/>
          <p:nvPr/>
        </p:nvSpPr>
        <p:spPr>
          <a:xfrm>
            <a:off x="798020" y="1386450"/>
            <a:ext cx="5594403" cy="3013513"/>
          </a:xfrm>
          <a:prstGeom prst="rect">
            <a:avLst/>
          </a:prstGeom>
          <a:solidFill>
            <a:schemeClr val="accent2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25" name="组合 18"/>
          <p:cNvGrpSpPr/>
          <p:nvPr/>
        </p:nvGrpSpPr>
        <p:grpSpPr bwMode="auto">
          <a:xfrm>
            <a:off x="1443651" y="1619999"/>
            <a:ext cx="4317919" cy="2651056"/>
            <a:chOff x="-1694263" y="-1060607"/>
            <a:chExt cx="5558629" cy="4144396"/>
          </a:xfrm>
        </p:grpSpPr>
        <p:graphicFrame>
          <p:nvGraphicFramePr>
            <p:cNvPr id="26" name="图表 9"/>
            <p:cNvGraphicFramePr/>
            <p:nvPr/>
          </p:nvGraphicFramePr>
          <p:xfrm>
            <a:off x="-1694263" y="-655831"/>
            <a:ext cx="5558629" cy="3739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5" name="图表" r:id="rId3" imgW="5565775" imgH="3742690" progId="Excel.Chart.8">
                    <p:embed/>
                  </p:oleObj>
                </mc:Choice>
                <mc:Fallback>
                  <p:oleObj name="图表" r:id="rId3" imgW="5565775" imgH="3742690" progId="Excel.Chart.8">
                    <p:embed/>
                    <p:pic>
                      <p:nvPicPr>
                        <p:cNvPr id="0" name="图表 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694263" y="-655831"/>
                          <a:ext cx="5558629" cy="373962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7" name="矩形 17"/>
            <p:cNvSpPr>
              <a:spLocks noChangeArrowheads="1"/>
            </p:cNvSpPr>
            <p:nvPr/>
          </p:nvSpPr>
          <p:spPr bwMode="auto">
            <a:xfrm>
              <a:off x="-49691" y="-1060607"/>
              <a:ext cx="2271776" cy="46166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Helvetica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Helvetica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Helvetica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Helvetica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Helvetica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Helvetica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400" b="1" dirty="0">
                  <a:solidFill>
                    <a:schemeClr val="bg1"/>
                  </a:solidFill>
                </a:rPr>
                <a:t>CONCLUDING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16"/>
          <p:cNvSpPr txBox="1"/>
          <p:nvPr/>
        </p:nvSpPr>
        <p:spPr>
          <a:xfrm>
            <a:off x="6549829" y="4840461"/>
            <a:ext cx="5534400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同时，借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SRT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结题的机会，向我们的指导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老师以及我的组员表示感谢，在</a:t>
            </a:r>
            <a:r>
              <a:rPr lang="en-US" altLang="zh-CN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SRT</a:t>
            </a:r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进行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2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的过程中，给予我很大的帮助。</a:t>
            </a:r>
            <a:endParaRPr lang="zh-CN" altLang="en-US" sz="2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750"/>
                            </p:stCondLst>
                            <p:childTnLst>
                              <p:par>
                                <p:cTn id="2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" y="0"/>
            <a:ext cx="12858045" cy="7232650"/>
          </a:xfrm>
          <a:prstGeom prst="rect">
            <a:avLst/>
          </a:prstGeom>
        </p:spPr>
      </p:pic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3086100" y="3514592"/>
            <a:ext cx="6686550" cy="176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15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THANK YOU</a:t>
            </a:r>
            <a:endParaRPr lang="en-US" altLang="zh-CN" sz="115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259"/>
          <p:cNvSpPr>
            <a:spLocks noChangeArrowheads="1"/>
          </p:cNvSpPr>
          <p:nvPr/>
        </p:nvSpPr>
        <p:spPr bwMode="auto">
          <a:xfrm>
            <a:off x="4062976" y="5259363"/>
            <a:ext cx="473279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感谢聆听，批评指导</a:t>
            </a:r>
            <a:endParaRPr lang="zh-CN" altLang="en-US" sz="28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4861381" y="1739143"/>
            <a:ext cx="3135990" cy="17697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15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SRT</a:t>
            </a:r>
            <a:endParaRPr lang="en-US" altLang="zh-CN" sz="88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"/>
                            </p:stCondLst>
                            <p:childTnLst>
                              <p:par>
                                <p:cTn id="1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899"/>
                            </p:stCondLst>
                            <p:childTnLst>
                              <p:par>
                                <p:cTn id="3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99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8" grpId="0"/>
      <p:bldP spid="1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MH_Others_1"/>
          <p:cNvSpPr txBox="1"/>
          <p:nvPr>
            <p:custDataLst>
              <p:tags r:id="rId1"/>
            </p:custDataLst>
          </p:nvPr>
        </p:nvSpPr>
        <p:spPr>
          <a:xfrm>
            <a:off x="2443844" y="2383906"/>
            <a:ext cx="3556906" cy="176971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15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录</a:t>
            </a:r>
            <a:endParaRPr lang="zh-CN" altLang="en-US" sz="115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Others_2"/>
          <p:cNvSpPr txBox="1"/>
          <p:nvPr>
            <p:custDataLst>
              <p:tags r:id="rId2"/>
            </p:custDataLst>
          </p:nvPr>
        </p:nvSpPr>
        <p:spPr>
          <a:xfrm>
            <a:off x="2316025" y="4171824"/>
            <a:ext cx="3812544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Entry_1"/>
          <p:cNvSpPr/>
          <p:nvPr>
            <p:custDataLst>
              <p:tags r:id="rId3"/>
            </p:custDataLst>
          </p:nvPr>
        </p:nvSpPr>
        <p:spPr>
          <a:xfrm>
            <a:off x="7293471" y="1816125"/>
            <a:ext cx="4072047" cy="70788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r>
              <a:rPr lang="zh-CN" altLang="en-US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预期目标以及完成情况</a:t>
            </a:r>
            <a:endParaRPr lang="en-US" altLang="zh-CN" sz="3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Expected Target</a:t>
            </a:r>
            <a:r>
              <a:rPr lang="zh-CN" altLang="en-US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</a:t>
            </a:r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and Completion of Work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MH_Entry_3"/>
          <p:cNvSpPr/>
          <p:nvPr>
            <p:custDataLst>
              <p:tags r:id="rId4"/>
            </p:custDataLst>
          </p:nvPr>
        </p:nvSpPr>
        <p:spPr>
          <a:xfrm>
            <a:off x="7293471" y="2817813"/>
            <a:ext cx="2466542" cy="70788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结果展示</a:t>
            </a:r>
            <a:endParaRPr lang="en-US" altLang="zh-CN" sz="3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Results Display</a:t>
            </a:r>
            <a:endParaRPr lang="zh-CN" altLang="en-US" sz="1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Entry_4"/>
          <p:cNvSpPr/>
          <p:nvPr>
            <p:custDataLst>
              <p:tags r:id="rId5"/>
            </p:custDataLst>
          </p:nvPr>
        </p:nvSpPr>
        <p:spPr>
          <a:xfrm>
            <a:off x="7293471" y="3867084"/>
            <a:ext cx="2466542" cy="70788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经费使用情况</a:t>
            </a:r>
            <a:endParaRPr lang="en-US" altLang="zh-CN" sz="3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Use the Funds</a:t>
            </a:r>
            <a:endParaRPr lang="en-US" altLang="zh-CN" sz="1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MH_Entry_4"/>
          <p:cNvSpPr/>
          <p:nvPr>
            <p:custDataLst>
              <p:tags r:id="rId6"/>
            </p:custDataLst>
          </p:nvPr>
        </p:nvSpPr>
        <p:spPr>
          <a:xfrm>
            <a:off x="7293471" y="4894208"/>
            <a:ext cx="2466542" cy="707886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lvl="0"/>
            <a:r>
              <a:rPr lang="zh-CN" altLang="en-US" sz="32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项目总结</a:t>
            </a:r>
            <a:endParaRPr lang="en-US" altLang="zh-CN" sz="14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4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Project Summary</a:t>
            </a:r>
            <a:endParaRPr lang="en-US" altLang="zh-CN" sz="3200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13" grpId="0"/>
      <p:bldP spid="15" grpId="0"/>
      <p:bldP spid="1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38958" y="3493258"/>
            <a:ext cx="4380840" cy="9699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16" tIns="36357" rIns="72716" bIns="36357" rtlCol="0" anchor="ctr"/>
          <a:lstStyle/>
          <a:p>
            <a:pPr algn="ctr"/>
            <a:endParaRPr lang="zh-CN" altLang="en-US" sz="15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93" y="2214972"/>
            <a:ext cx="1020367" cy="102036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4434393" y="3627581"/>
            <a:ext cx="4148155" cy="7081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预期目标以及完成情况</a:t>
            </a:r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Expected Target and Completion of Work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2000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7569469" y="1632878"/>
            <a:ext cx="2144681" cy="455054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148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932170" y="1632877"/>
            <a:ext cx="2144681" cy="2244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二维</a:t>
            </a:r>
            <a:endParaRPr lang="id-ID" sz="4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58647" y="1632877"/>
            <a:ext cx="2144681" cy="2244027"/>
          </a:xfrm>
          <a:prstGeom prst="rect">
            <a:avLst/>
          </a:prstGeom>
          <a:blipFill dpi="0" rotWithShape="1">
            <a:blip r:embed="rId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569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142992" y="1632877"/>
            <a:ext cx="2144681" cy="22440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148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32172" y="3939392"/>
            <a:ext cx="4357113" cy="22440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569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357038" y="3939391"/>
            <a:ext cx="2144681" cy="2244027"/>
          </a:xfrm>
          <a:prstGeom prst="rect">
            <a:avLst/>
          </a:prstGeom>
          <a:blipFill dpi="0" rotWithShape="1">
            <a:blip r:embed="rId2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569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9781903" y="3939391"/>
            <a:ext cx="2144681" cy="22440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三维</a:t>
            </a:r>
            <a:endParaRPr lang="en-AU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3392509" y="1900281"/>
            <a:ext cx="1590846" cy="2271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147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预期目标</a:t>
            </a:r>
            <a:endParaRPr lang="en-AU" altLang="zh-CN" sz="147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 Placeholder 32"/>
          <p:cNvSpPr txBox="1"/>
          <p:nvPr/>
        </p:nvSpPr>
        <p:spPr>
          <a:xfrm>
            <a:off x="3387645" y="2320181"/>
            <a:ext cx="1590846" cy="1384995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①实现对稻种的二维特征的提取</a:t>
            </a:r>
            <a:endParaRPr lang="en-US" altLang="zh-CN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②建立神经网络系统，配合数据库对数据进行训练学习</a:t>
            </a:r>
            <a:endParaRPr 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 Placeholder 32"/>
          <p:cNvSpPr txBox="1"/>
          <p:nvPr/>
        </p:nvSpPr>
        <p:spPr>
          <a:xfrm>
            <a:off x="924547" y="3939391"/>
            <a:ext cx="4372365" cy="21441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完成情况：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①</a:t>
            </a:r>
            <a:r>
              <a:rPr lang="zh-CN" altLang="en-US" sz="1400" noProof="1">
                <a:sym typeface="+mn-ea"/>
              </a:rPr>
              <a:t>长轴、短轴、长短轴比、长、宽 、周长、区域面积、旋转后区域面积、区域填充面积、区域等价直径、区域填充等价直径、圆度</a:t>
            </a:r>
            <a:endParaRPr lang="en-US" altLang="zh-CN" sz="1400" noProof="1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noProof="1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②</a:t>
            </a:r>
            <a:r>
              <a:rPr lang="zh-CN" altLang="en-US" sz="1400" noProof="1">
                <a:sym typeface="+mn-ea"/>
              </a:rPr>
              <a:t>利用</a:t>
            </a:r>
            <a:r>
              <a:rPr lang="en-US" altLang="zh-CN" sz="1400" noProof="1">
                <a:sym typeface="+mn-ea"/>
              </a:rPr>
              <a:t>newlvq</a:t>
            </a:r>
            <a:r>
              <a:rPr lang="zh-CN" altLang="en-US" sz="1400" noProof="1">
                <a:sym typeface="+mn-ea"/>
              </a:rPr>
              <a:t>函数创建了</a:t>
            </a:r>
            <a:r>
              <a:rPr lang="en-US" altLang="zh-CN" sz="1400" noProof="1">
                <a:sym typeface="+mn-ea"/>
              </a:rPr>
              <a:t>LVQ</a:t>
            </a:r>
            <a:r>
              <a:rPr lang="zh-CN" altLang="en-US" sz="1400" noProof="1">
                <a:sym typeface="+mn-ea"/>
              </a:rPr>
              <a:t>神经网络。同时还比较分析了</a:t>
            </a:r>
            <a:r>
              <a:rPr lang="en-US" altLang="zh-CN" sz="1400" noProof="1">
                <a:sym typeface="+mn-ea"/>
              </a:rPr>
              <a:t>BP</a:t>
            </a:r>
            <a:r>
              <a:rPr lang="zh-CN" altLang="en-US" sz="1400" noProof="1">
                <a:sym typeface="+mn-ea"/>
              </a:rPr>
              <a:t>神经网络、支持向量机</a:t>
            </a:r>
            <a:r>
              <a:rPr lang="en-US" altLang="zh-CN" sz="1400" noProof="1">
                <a:sym typeface="+mn-ea"/>
              </a:rPr>
              <a:t>SVM</a:t>
            </a:r>
            <a:r>
              <a:rPr lang="zh-CN" altLang="en-US" sz="1400" noProof="1">
                <a:sym typeface="+mn-ea"/>
              </a:rPr>
              <a:t>对稻种识别的优缺点。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4454798" y="172014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SRT</a:t>
            </a: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结题汇报</a:t>
            </a:r>
            <a:endParaRPr lang="zh-CN" altLang="en-US" sz="4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45"/>
          <p:cNvSpPr/>
          <p:nvPr/>
        </p:nvSpPr>
        <p:spPr>
          <a:xfrm flipV="1">
            <a:off x="9731600" y="1652141"/>
            <a:ext cx="2144681" cy="224402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id-ID" sz="148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50"/>
          <p:cNvSpPr txBox="1"/>
          <p:nvPr/>
        </p:nvSpPr>
        <p:spPr>
          <a:xfrm>
            <a:off x="10058817" y="2013837"/>
            <a:ext cx="1590846" cy="22711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zh-CN" altLang="en-US" sz="1475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预期目标</a:t>
            </a:r>
            <a:endParaRPr lang="en-AU" altLang="zh-CN" sz="147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 Placeholder 32"/>
          <p:cNvSpPr txBox="1"/>
          <p:nvPr/>
        </p:nvSpPr>
        <p:spPr>
          <a:xfrm>
            <a:off x="10058817" y="2366429"/>
            <a:ext cx="1590846" cy="125418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①实现对稻种的三维重建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②提取稻种的三维特征信息</a:t>
            </a:r>
            <a:endParaRPr lang="en-US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 Placeholder 32"/>
          <p:cNvSpPr txBox="1"/>
          <p:nvPr/>
        </p:nvSpPr>
        <p:spPr>
          <a:xfrm>
            <a:off x="7632985" y="2126452"/>
            <a:ext cx="1967339" cy="35394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完成情况：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①</a:t>
            </a:r>
            <a:r>
              <a:rPr lang="zh-CN" altLang="en-US" sz="1400" dirty="0">
                <a:latin typeface="+mn-ea"/>
                <a:sym typeface="Arial" panose="020B0604020202020204" pitchFamily="34" charset="0"/>
              </a:rPr>
              <a:t>完成数字全息平台的搭建，并且通过反复实验得到用于处理的数字全息图片</a:t>
            </a:r>
            <a:endParaRPr lang="en-US" altLang="zh-CN" sz="1400" dirty="0">
              <a:latin typeface="+mn-ea"/>
              <a:sym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noProof="1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②</a:t>
            </a:r>
            <a:r>
              <a:rPr lang="zh-CN" altLang="en-US" sz="1400" noProof="1">
                <a:sym typeface="+mn-ea"/>
              </a:rPr>
              <a:t>已经初步的实现了稻种的三维立体重建</a:t>
            </a:r>
            <a:endParaRPr lang="en-US" altLang="zh-CN" sz="1400" noProof="1"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400" noProof="1"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③</a:t>
            </a:r>
            <a:r>
              <a:rPr lang="zh-CN" altLang="en-US" sz="1400" noProof="1">
                <a:sym typeface="+mn-ea"/>
              </a:rPr>
              <a:t>特征提取部分仅仅通过相位信息获取到稻种的厚度</a:t>
            </a:r>
            <a:endParaRPr lang="en-U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34" grpId="0" animBg="1"/>
      <p:bldP spid="35" grpId="0" animBg="1"/>
      <p:bldP spid="36" grpId="0" animBg="1"/>
      <p:bldP spid="42" grpId="0" animBg="1"/>
      <p:bldP spid="44" grpId="0" animBg="1"/>
      <p:bldP spid="48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5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21182" y="1905388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透射式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8618" y="3666251"/>
            <a:ext cx="3464264" cy="552661"/>
            <a:chOff x="5128063" y="3150488"/>
            <a:chExt cx="3284997" cy="524062"/>
          </a:xfrm>
        </p:grpSpPr>
        <p:sp>
          <p:nvSpPr>
            <p:cNvPr id="6" name="Pentagon 5"/>
            <p:cNvSpPr/>
            <p:nvPr/>
          </p:nvSpPr>
          <p:spPr>
            <a:xfrm>
              <a:off x="5139977" y="3159396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反射式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3" y="3150488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21182" y="5576925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温度场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341397" y="2379505"/>
            <a:ext cx="4261900" cy="3197420"/>
            <a:chOff x="689317" y="2256183"/>
            <a:chExt cx="4041356" cy="3031960"/>
          </a:xfrm>
        </p:grpSpPr>
        <p:sp>
          <p:nvSpPr>
            <p:cNvPr id="28" name="Rectangle 27"/>
            <p:cNvSpPr/>
            <p:nvPr/>
          </p:nvSpPr>
          <p:spPr>
            <a:xfrm>
              <a:off x="689317" y="2256183"/>
              <a:ext cx="3854548" cy="30319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5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03991" y="2777120"/>
              <a:ext cx="2976094" cy="3327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三维特征提取基础：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26277" y="3374485"/>
              <a:ext cx="3004396" cy="4715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数字全息实验</a:t>
              </a:r>
              <a:endParaRPr lang="en-GB" altLang="zh-CN"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8"/>
          <p:cNvSpPr txBox="1"/>
          <p:nvPr/>
        </p:nvSpPr>
        <p:spPr>
          <a:xfrm>
            <a:off x="4454798" y="172013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SRT</a:t>
            </a: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结题汇报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/>
          <p:nvPr/>
        </p:nvPicPr>
        <p:blipFill>
          <a:blip r:embed="rId1"/>
          <a:stretch>
            <a:fillRect/>
          </a:stretch>
        </p:blipFill>
        <p:spPr>
          <a:xfrm>
            <a:off x="8861397" y="4952088"/>
            <a:ext cx="3040586" cy="1980000"/>
          </a:xfrm>
          <a:prstGeom prst="rect">
            <a:avLst/>
          </a:prstGeom>
        </p:spPr>
      </p:pic>
      <p:pic>
        <p:nvPicPr>
          <p:cNvPr id="42" name="图片 41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861397" y="920104"/>
            <a:ext cx="3040586" cy="19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图片 42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" t="7676" r="437" b="7676"/>
          <a:stretch>
            <a:fillRect/>
          </a:stretch>
        </p:blipFill>
        <p:spPr>
          <a:xfrm>
            <a:off x="8885446" y="3026096"/>
            <a:ext cx="3029101" cy="1800000"/>
          </a:xfrm>
          <a:prstGeom prst="rect">
            <a:avLst/>
          </a:prstGeom>
        </p:spPr>
      </p:pic>
    </p:spTree>
  </p:cSld>
  <p:clrMapOvr>
    <a:masterClrMapping/>
  </p:clrMapOvr>
  <p:transition spd="slow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4238958" y="3493258"/>
            <a:ext cx="4380840" cy="969916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716" tIns="36357" rIns="72716" bIns="36357" rtlCol="0" anchor="ctr"/>
          <a:lstStyle/>
          <a:p>
            <a:pPr algn="ctr"/>
            <a:endParaRPr lang="zh-CN" altLang="en-US" sz="151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5919193" y="2214972"/>
            <a:ext cx="1020367" cy="102036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sz="4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MH_Entry_1"/>
          <p:cNvSpPr/>
          <p:nvPr>
            <p:custDataLst>
              <p:tags r:id="rId1"/>
            </p:custDataLst>
          </p:nvPr>
        </p:nvSpPr>
        <p:spPr>
          <a:xfrm>
            <a:off x="5161541" y="3624146"/>
            <a:ext cx="2535673" cy="70814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结果展示</a:t>
            </a:r>
            <a:endParaRPr lang="en-US" altLang="zh-CN" sz="3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 algn="ctr"/>
            <a:r>
              <a:rPr lang="en-US" altLang="zh-CN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Results Display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2000">
    <p:fade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4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56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by="(-#ppt_w*2)" calcmode="lin" valueType="num">
                                          <p:cBhvr rctx="PPT">
                                            <p:cTn id="17" dur="5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</p:anim>
                                        <p:anim by="(#ppt_w*0.50)" calcmode="lin" valueType="num">
                                          <p:cBhvr>
                                            <p:cTn id="18" dur="5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from="(-#ppt_h/2)" to="(#ppt_y)" calcmode="lin" valueType="num">
                                          <p:cBhvr>
                                            <p:cTn id="19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21600000">
                                          <p:cBhvr>
                                            <p:cTn id="20" dur="1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16"/>
          <p:cNvSpPr txBox="1"/>
          <p:nvPr/>
        </p:nvSpPr>
        <p:spPr>
          <a:xfrm>
            <a:off x="603979" y="1197738"/>
            <a:ext cx="407528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图像处理以及神经网络模块展示：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Box 15"/>
          <p:cNvSpPr txBox="1"/>
          <p:nvPr/>
        </p:nvSpPr>
        <p:spPr>
          <a:xfrm>
            <a:off x="6891341" y="2110537"/>
            <a:ext cx="2587802" cy="366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32995" y="2574185"/>
            <a:ext cx="2865432" cy="1448778"/>
          </a:xfrm>
          <a:prstGeom prst="rect">
            <a:avLst/>
          </a:prstGeom>
          <a:blipFill dpi="0" rotWithShape="1">
            <a:blip r:embed="rId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3536812" y="2574185"/>
            <a:ext cx="2865432" cy="144877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440629" y="2574185"/>
            <a:ext cx="2865432" cy="1448778"/>
          </a:xfrm>
          <a:prstGeom prst="rect">
            <a:avLst/>
          </a:prstGeom>
          <a:blipFill dpi="0" rotWithShape="1">
            <a:blip r:embed="rId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344447" y="2574185"/>
            <a:ext cx="2865432" cy="144877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32995" y="4088660"/>
            <a:ext cx="2865432" cy="144877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440629" y="4088660"/>
            <a:ext cx="2865432" cy="1448778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344447" y="4088660"/>
            <a:ext cx="2865432" cy="1448778"/>
          </a:xfrm>
          <a:prstGeom prst="rect">
            <a:avLst/>
          </a:prstGeom>
          <a:blipFill dpi="0" rotWithShape="1">
            <a:blip r:embed="rId1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kumimoji="1" lang="zh-CN" altLang="en-US" sz="267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Box 15"/>
          <p:cNvSpPr txBox="1"/>
          <p:nvPr/>
        </p:nvSpPr>
        <p:spPr>
          <a:xfrm>
            <a:off x="1028561" y="4761405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16"/>
          <p:cNvSpPr txBox="1"/>
          <p:nvPr/>
        </p:nvSpPr>
        <p:spPr>
          <a:xfrm>
            <a:off x="1022386" y="4440642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5695" y="3333822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89520" y="3013059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TextBox 15"/>
          <p:cNvSpPr txBox="1"/>
          <p:nvPr/>
        </p:nvSpPr>
        <p:spPr>
          <a:xfrm>
            <a:off x="6897516" y="4789397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6891341" y="4468634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5"/>
          <p:cNvSpPr txBox="1"/>
          <p:nvPr/>
        </p:nvSpPr>
        <p:spPr>
          <a:xfrm>
            <a:off x="9790006" y="3268507"/>
            <a:ext cx="211313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</a:t>
            </a:r>
            <a:endParaRPr lang="zh-CN" alt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extBox 16"/>
          <p:cNvSpPr txBox="1"/>
          <p:nvPr/>
        </p:nvSpPr>
        <p:spPr>
          <a:xfrm>
            <a:off x="9783831" y="2947744"/>
            <a:ext cx="163339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  <a:endParaRPr lang="zh-CN" alt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16"/>
          <p:cNvSpPr txBox="1"/>
          <p:nvPr/>
        </p:nvSpPr>
        <p:spPr>
          <a:xfrm>
            <a:off x="4031700" y="5651977"/>
            <a:ext cx="187565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特征值预处理模块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Box 16"/>
          <p:cNvSpPr txBox="1"/>
          <p:nvPr/>
        </p:nvSpPr>
        <p:spPr>
          <a:xfrm>
            <a:off x="9908745" y="5631181"/>
            <a:ext cx="187565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神经网络代码截图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Box 8"/>
          <p:cNvSpPr txBox="1"/>
          <p:nvPr/>
        </p:nvSpPr>
        <p:spPr>
          <a:xfrm>
            <a:off x="4454798" y="172013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SRT</a:t>
            </a: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结题汇报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03979" y="2574184"/>
            <a:ext cx="2891217" cy="2963253"/>
          </a:xfrm>
          <a:prstGeom prst="rect">
            <a:avLst/>
          </a:prstGeom>
        </p:spPr>
      </p:pic>
      <p:sp>
        <p:nvSpPr>
          <p:cNvPr id="39" name="TextBox 15"/>
          <p:cNvSpPr txBox="1"/>
          <p:nvPr/>
        </p:nvSpPr>
        <p:spPr>
          <a:xfrm>
            <a:off x="1344524" y="2113082"/>
            <a:ext cx="2587802" cy="366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选种系统界面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216" y="2572290"/>
            <a:ext cx="2878440" cy="2261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410498" y="4416748"/>
            <a:ext cx="1455633" cy="1137806"/>
          </a:xfrm>
          <a:prstGeom prst="rect">
            <a:avLst/>
          </a:prstGeom>
        </p:spPr>
      </p:pic>
      <p:pic>
        <p:nvPicPr>
          <p:cNvPr id="4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42" y="4393188"/>
            <a:ext cx="1509532" cy="1137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6063" y="2556160"/>
            <a:ext cx="2865432" cy="2981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973102" y="2048328"/>
            <a:ext cx="180049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特征值提取样例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661" y="2568128"/>
            <a:ext cx="1441780" cy="1669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210" y="2564036"/>
            <a:ext cx="1435034" cy="167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" name="Picture 7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04" y="4195370"/>
            <a:ext cx="1464669" cy="1335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7276" y="4055810"/>
            <a:ext cx="1471221" cy="1498744"/>
          </a:xfrm>
          <a:prstGeom prst="rect">
            <a:avLst/>
          </a:prstGeom>
        </p:spPr>
      </p:pic>
    </p:spTree>
  </p:cSld>
  <p:clrMapOvr>
    <a:masterClrMapping/>
  </p:clrMapOvr>
  <p:transition spd="slow" advTm="2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150"/>
                            </p:stCondLst>
                            <p:childTnLst>
                              <p:par>
                                <p:cTn id="47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650"/>
                            </p:stCondLst>
                            <p:childTnLst>
                              <p:par>
                                <p:cTn id="5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699"/>
                            </p:stCondLst>
                            <p:childTnLst>
                              <p:par>
                                <p:cTn id="6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750"/>
                            </p:stCondLst>
                            <p:childTnLst>
                              <p:par>
                                <p:cTn id="7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799"/>
                            </p:stCondLst>
                            <p:childTnLst>
                              <p:par>
                                <p:cTn id="8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850"/>
                            </p:stCondLst>
                            <p:childTnLst>
                              <p:par>
                                <p:cTn id="91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799"/>
                            </p:stCondLst>
                            <p:childTnLst>
                              <p:par>
                                <p:cTn id="9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749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 animBg="1"/>
      <p:bldP spid="32" grpId="0" animBg="1"/>
      <p:bldP spid="36" grpId="0" animBg="1"/>
      <p:bldP spid="40" grpId="0" animBg="1"/>
      <p:bldP spid="41" grpId="0" animBg="1"/>
      <p:bldP spid="43" grpId="0" animBg="1"/>
      <p:bldP spid="44" grpId="0" animBg="1"/>
      <p:bldP spid="45" grpId="0"/>
      <p:bldP spid="46" grpId="0"/>
      <p:bldP spid="16" grpId="0"/>
      <p:bldP spid="17" grpId="0"/>
      <p:bldP spid="18" grpId="0"/>
      <p:bldP spid="19" grpId="0"/>
      <p:bldP spid="20" grpId="0"/>
      <p:bldP spid="21" grpId="0"/>
      <p:bldP spid="23" grpId="0"/>
      <p:bldP spid="30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8"/>
          <p:cNvSpPr txBox="1"/>
          <p:nvPr/>
        </p:nvSpPr>
        <p:spPr>
          <a:xfrm>
            <a:off x="4454798" y="172013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SRT</a:t>
            </a:r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结题汇报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3693072" y="3230802"/>
          <a:ext cx="6510480" cy="1463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0490"/>
                <a:gridCol w="3682294"/>
                <a:gridCol w="1337696"/>
              </a:tblGrid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特征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定义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提取结果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长轴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具有与稻种区域相同二次矩的椭圆长轴长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280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短轴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具有与稻种区域相同二次矩的椭圆短轴长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191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长短轴比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长轴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短轴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1.4661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区域面积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旋转前稻种二值图像区域面积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63713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填充后区域面积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旋转前稻种二值图像区域填充后的区域面积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76665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区域等价直径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Sqrt(4*</a:t>
                      </a:r>
                      <a:r>
                        <a:rPr lang="zh-CN" sz="1200" kern="100">
                          <a:effectLst/>
                        </a:rPr>
                        <a:t>区域面积</a:t>
                      </a:r>
                      <a:r>
                        <a:rPr lang="en-US" sz="1200" kern="100">
                          <a:effectLst/>
                        </a:rPr>
                        <a:t>)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98.7896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圆度</a:t>
                      </a:r>
                      <a:endParaRPr lang="zh-CN" sz="105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具有与稻种区域相同二次矩的椭圆偏心率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0.63227</a:t>
                      </a:r>
                      <a:endParaRPr lang="zh-CN" sz="105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4390524" y="2896726"/>
            <a:ext cx="2321077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1905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稻种特征结果</a:t>
            </a:r>
            <a:endParaRPr kumimoji="0" lang="en-US" altLang="zh-CN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 advTm="2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1" name="AutoShape 25"/>
          <p:cNvSpPr/>
          <p:nvPr/>
        </p:nvSpPr>
        <p:spPr bwMode="auto">
          <a:xfrm>
            <a:off x="818300" y="1477313"/>
            <a:ext cx="2274712" cy="24909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/>
          <a:p>
            <a:pPr algn="ctr"/>
            <a:r>
              <a:rPr lang="zh-CN" altLang="en-US" sz="2000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反射式实验原理图</a:t>
            </a:r>
            <a:endParaRPr lang="zh-CN" altLang="en-US" sz="2000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Box 8"/>
          <p:cNvSpPr txBox="1"/>
          <p:nvPr/>
        </p:nvSpPr>
        <p:spPr>
          <a:xfrm>
            <a:off x="4454798" y="233568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SRT</a:t>
            </a:r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结题汇报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86327" y="591989"/>
            <a:ext cx="11086097" cy="0"/>
            <a:chOff x="1028775" y="591989"/>
            <a:chExt cx="11086097" cy="0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10287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610675" y="591989"/>
              <a:ext cx="3504197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128587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735" y="2702748"/>
            <a:ext cx="4680520" cy="38884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367" y="2680221"/>
            <a:ext cx="5214612" cy="3910959"/>
          </a:xfrm>
          <a:prstGeom prst="rect">
            <a:avLst/>
          </a:prstGeom>
        </p:spPr>
      </p:pic>
    </p:spTree>
  </p:cSld>
  <p:clrMapOvr>
    <a:masterClrMapping/>
  </p:clrMapOvr>
  <p:transition spd="slow" advTm="2000">
    <p:fade/>
  </p:transition>
</p:sld>
</file>

<file path=ppt/tags/tag1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10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2.xml><?xml version="1.0" encoding="utf-8"?>
<p:tagLst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4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5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6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ags/tag7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8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9.xml><?xml version="1.0" encoding="utf-8"?>
<p:tagLst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heme/theme1.xml><?xml version="1.0" encoding="utf-8"?>
<a:theme xmlns:a="http://schemas.openxmlformats.org/drawingml/2006/main" name="自定义设计方案">
  <a:themeElements>
    <a:clrScheme name="自定义 1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9589"/>
      </a:accent1>
      <a:accent2>
        <a:srgbClr val="ADE4C3"/>
      </a:accent2>
      <a:accent3>
        <a:srgbClr val="329589"/>
      </a:accent3>
      <a:accent4>
        <a:srgbClr val="ADE4C3"/>
      </a:accent4>
      <a:accent5>
        <a:srgbClr val="329589"/>
      </a:accent5>
      <a:accent6>
        <a:srgbClr val="ADE4C3"/>
      </a:accent6>
      <a:hlink>
        <a:srgbClr val="329589"/>
      </a:hlink>
      <a:folHlink>
        <a:srgbClr val="ADE4C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自定义 13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9589"/>
      </a:accent1>
      <a:accent2>
        <a:srgbClr val="ADE4C3"/>
      </a:accent2>
      <a:accent3>
        <a:srgbClr val="329589"/>
      </a:accent3>
      <a:accent4>
        <a:srgbClr val="ADE4C3"/>
      </a:accent4>
      <a:accent5>
        <a:srgbClr val="329589"/>
      </a:accent5>
      <a:accent6>
        <a:srgbClr val="ADE4C3"/>
      </a:accent6>
      <a:hlink>
        <a:srgbClr val="329589"/>
      </a:hlink>
      <a:folHlink>
        <a:srgbClr val="ADE4C3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1285</Words>
  <Application>WPS 演示</Application>
  <PresentationFormat>自定义</PresentationFormat>
  <Paragraphs>203</Paragraphs>
  <Slides>17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宋体</vt:lpstr>
      <vt:lpstr>Wingdings</vt:lpstr>
      <vt:lpstr>Calibri</vt:lpstr>
      <vt:lpstr>微软雅黑</vt:lpstr>
      <vt:lpstr>Impact</vt:lpstr>
      <vt:lpstr>Neris Thin</vt:lpstr>
      <vt:lpstr>Times New Roman</vt:lpstr>
      <vt:lpstr>Helvetica</vt:lpstr>
      <vt:lpstr>Arial Unicode MS</vt:lpstr>
      <vt:lpstr>Calibri Light</vt:lpstr>
      <vt:lpstr>Segoe Print</vt:lpstr>
      <vt:lpstr>自定义设计方案</vt:lpstr>
      <vt:lpstr>1_自定义设计方案</vt:lpstr>
      <vt:lpstr>Excel.Chart.8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3246</dc:title>
  <dc:creator/>
  <cp:lastModifiedBy>Administrator</cp:lastModifiedBy>
  <cp:revision>2</cp:revision>
  <dcterms:created xsi:type="dcterms:W3CDTF">2017-02-22T08:37:00Z</dcterms:created>
  <dcterms:modified xsi:type="dcterms:W3CDTF">2017-10-07T09:03:43Z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